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3" r:id="rId3"/>
    <p:sldId id="262" r:id="rId4"/>
    <p:sldId id="260" r:id="rId5"/>
    <p:sldId id="264" r:id="rId6"/>
    <p:sldId id="265" r:id="rId7"/>
    <p:sldId id="266" r:id="rId8"/>
    <p:sldId id="268" r:id="rId9"/>
    <p:sldId id="267" r:id="rId10"/>
    <p:sldId id="269" r:id="rId11"/>
    <p:sldId id="270" r:id="rId12"/>
    <p:sldId id="271" r:id="rId13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666699"/>
    <a:srgbClr val="04374A"/>
    <a:srgbClr val="E5907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4604" autoAdjust="0"/>
  </p:normalViewPr>
  <p:slideViewPr>
    <p:cSldViewPr>
      <p:cViewPr>
        <p:scale>
          <a:sx n="66" d="100"/>
          <a:sy n="66" d="100"/>
        </p:scale>
        <p:origin x="-1494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pPr/>
              <a:t>15.05.2022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pPr/>
              <a:t>15.05.2022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83668" y="2816932"/>
            <a:ext cx="5976664" cy="1224136"/>
          </a:xfrm>
        </p:spPr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15642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51520" y="587593"/>
            <a:ext cx="8712968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Текст 2"/>
          <p:cNvSpPr>
            <a:spLocks noGrp="1"/>
          </p:cNvSpPr>
          <p:nvPr>
            <p:ph idx="1"/>
          </p:nvPr>
        </p:nvSpPr>
        <p:spPr>
          <a:xfrm>
            <a:off x="251520" y="1988840"/>
            <a:ext cx="8784976" cy="37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43014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026654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1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1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91339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1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1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59933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72457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15951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8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24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1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45489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758605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8804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3695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87593"/>
            <a:ext cx="8712968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88840"/>
            <a:ext cx="8784976" cy="37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 bright="29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928802"/>
            <a:ext cx="8143932" cy="3143272"/>
          </a:xfrm>
        </p:spPr>
        <p:txBody>
          <a:bodyPr>
            <a:normAutofit/>
          </a:bodyPr>
          <a:lstStyle/>
          <a:p>
            <a:r>
              <a:rPr lang="ru-RU" sz="6000" b="1" dirty="0" smtClean="0"/>
              <a:t>Творческая мастерская</a:t>
            </a:r>
            <a:endParaRPr lang="ru-RU" sz="6000" b="1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0"/>
            <a:ext cx="9144000" cy="1571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Областное государственное автономное учреждение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социального обслуживания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«Центр социально – психологической помощи семье и детям» </a:t>
            </a:r>
            <a:r>
              <a:rPr kumimoji="0" lang="ru-RU" sz="2400" i="0" u="none" strike="noStrike" kern="1200" cap="none" spc="0" normalizeH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2400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572132" y="4857760"/>
            <a:ext cx="3571868" cy="1490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Педагог – психолог </a:t>
            </a: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Исаева О.В.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787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Заголовок слайда</a:t>
            </a:r>
            <a:endParaRPr lang="ru-RU" dirty="0"/>
          </a:p>
        </p:txBody>
      </p:sp>
      <p:sp>
        <p:nvSpPr>
          <p:cNvPr id="24" name="Line 253"/>
          <p:cNvSpPr>
            <a:spLocks noChangeShapeType="1"/>
          </p:cNvSpPr>
          <p:nvPr/>
        </p:nvSpPr>
        <p:spPr bwMode="gray">
          <a:xfrm>
            <a:off x="2157055" y="4773881"/>
            <a:ext cx="4800600" cy="0"/>
          </a:xfrm>
          <a:prstGeom prst="line">
            <a:avLst/>
          </a:prstGeom>
          <a:noFill/>
          <a:ln w="25400">
            <a:solidFill>
              <a:schemeClr val="bg2">
                <a:lumMod val="2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rgbClr val="C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5" name="Rectangle 254"/>
          <p:cNvSpPr>
            <a:spLocks noChangeArrowheads="1"/>
          </p:cNvSpPr>
          <p:nvPr/>
        </p:nvSpPr>
        <p:spPr bwMode="gray">
          <a:xfrm rot="3419336">
            <a:off x="1872892" y="4197619"/>
            <a:ext cx="479425" cy="5207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chemeClr val="bg1"/>
              </a:solidFill>
            </a:endParaRPr>
          </a:p>
        </p:txBody>
      </p:sp>
      <p:sp>
        <p:nvSpPr>
          <p:cNvPr id="26" name="Text Box 255"/>
          <p:cNvSpPr txBox="1">
            <a:spLocks noChangeArrowheads="1"/>
          </p:cNvSpPr>
          <p:nvPr/>
        </p:nvSpPr>
        <p:spPr bwMode="gray">
          <a:xfrm>
            <a:off x="1928455" y="4240481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bg1"/>
                </a:solidFill>
                <a:latin typeface="Arial" charset="0"/>
              </a:rPr>
              <a:t>4</a:t>
            </a:r>
          </a:p>
        </p:txBody>
      </p:sp>
      <p:sp>
        <p:nvSpPr>
          <p:cNvPr id="27" name="Line 256"/>
          <p:cNvSpPr>
            <a:spLocks noChangeShapeType="1"/>
          </p:cNvSpPr>
          <p:nvPr/>
        </p:nvSpPr>
        <p:spPr bwMode="gray">
          <a:xfrm>
            <a:off x="2157055" y="2259281"/>
            <a:ext cx="4800600" cy="0"/>
          </a:xfrm>
          <a:prstGeom prst="line">
            <a:avLst/>
          </a:prstGeom>
          <a:noFill/>
          <a:ln w="25400">
            <a:solidFill>
              <a:schemeClr val="bg2">
                <a:lumMod val="2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rgbClr val="C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Rectangle 257"/>
          <p:cNvSpPr>
            <a:spLocks noChangeArrowheads="1"/>
          </p:cNvSpPr>
          <p:nvPr/>
        </p:nvSpPr>
        <p:spPr bwMode="gray">
          <a:xfrm rot="3419336">
            <a:off x="1872892" y="1683019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chemeClr val="bg1"/>
              </a:solidFill>
            </a:endParaRPr>
          </a:p>
        </p:txBody>
      </p:sp>
      <p:sp>
        <p:nvSpPr>
          <p:cNvPr id="29" name="Text Box 258"/>
          <p:cNvSpPr txBox="1">
            <a:spLocks noChangeArrowheads="1"/>
          </p:cNvSpPr>
          <p:nvPr/>
        </p:nvSpPr>
        <p:spPr bwMode="gray">
          <a:xfrm>
            <a:off x="3223855" y="1770331"/>
            <a:ext cx="913455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Цель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30" name="Text Box 259"/>
          <p:cNvSpPr txBox="1">
            <a:spLocks noChangeArrowheads="1"/>
          </p:cNvSpPr>
          <p:nvPr/>
        </p:nvSpPr>
        <p:spPr bwMode="gray">
          <a:xfrm>
            <a:off x="1928455" y="1725881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bg1"/>
                </a:solidFill>
                <a:latin typeface="Arial" charset="0"/>
              </a:rPr>
              <a:t>1</a:t>
            </a:r>
          </a:p>
        </p:txBody>
      </p:sp>
      <p:sp>
        <p:nvSpPr>
          <p:cNvPr id="31" name="Line 260"/>
          <p:cNvSpPr>
            <a:spLocks noChangeShapeType="1"/>
          </p:cNvSpPr>
          <p:nvPr/>
        </p:nvSpPr>
        <p:spPr bwMode="gray">
          <a:xfrm>
            <a:off x="2157055" y="3097481"/>
            <a:ext cx="4800600" cy="0"/>
          </a:xfrm>
          <a:prstGeom prst="line">
            <a:avLst/>
          </a:prstGeom>
          <a:noFill/>
          <a:ln w="25400">
            <a:solidFill>
              <a:schemeClr val="bg2">
                <a:lumMod val="2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rgbClr val="C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2" name="Rectangle 261"/>
          <p:cNvSpPr>
            <a:spLocks noChangeArrowheads="1"/>
          </p:cNvSpPr>
          <p:nvPr/>
        </p:nvSpPr>
        <p:spPr bwMode="gray">
          <a:xfrm rot="3419336">
            <a:off x="1872892" y="2521219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chemeClr val="bg1"/>
              </a:solidFill>
            </a:endParaRPr>
          </a:p>
        </p:txBody>
      </p:sp>
      <p:sp>
        <p:nvSpPr>
          <p:cNvPr id="33" name="Text Box 262"/>
          <p:cNvSpPr txBox="1">
            <a:spLocks noChangeArrowheads="1"/>
          </p:cNvSpPr>
          <p:nvPr/>
        </p:nvSpPr>
        <p:spPr bwMode="gray">
          <a:xfrm>
            <a:off x="1928455" y="2564081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bg1"/>
                </a:solidFill>
                <a:latin typeface="Arial" charset="0"/>
              </a:rPr>
              <a:t>2</a:t>
            </a:r>
          </a:p>
        </p:txBody>
      </p:sp>
      <p:sp>
        <p:nvSpPr>
          <p:cNvPr id="34" name="Line 263"/>
          <p:cNvSpPr>
            <a:spLocks noChangeShapeType="1"/>
          </p:cNvSpPr>
          <p:nvPr/>
        </p:nvSpPr>
        <p:spPr bwMode="gray">
          <a:xfrm>
            <a:off x="2158643" y="3934094"/>
            <a:ext cx="4799012" cy="1587"/>
          </a:xfrm>
          <a:prstGeom prst="line">
            <a:avLst/>
          </a:prstGeom>
          <a:noFill/>
          <a:ln w="25400">
            <a:solidFill>
              <a:schemeClr val="bg2">
                <a:lumMod val="2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rgbClr val="C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5" name="Rectangle 264"/>
          <p:cNvSpPr>
            <a:spLocks noChangeArrowheads="1"/>
          </p:cNvSpPr>
          <p:nvPr/>
        </p:nvSpPr>
        <p:spPr bwMode="gray">
          <a:xfrm rot="3419336">
            <a:off x="1872892" y="3359419"/>
            <a:ext cx="479425" cy="5207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chemeClr val="bg1"/>
              </a:solidFill>
            </a:endParaRPr>
          </a:p>
        </p:txBody>
      </p:sp>
      <p:sp>
        <p:nvSpPr>
          <p:cNvPr id="36" name="Text Box 265"/>
          <p:cNvSpPr txBox="1">
            <a:spLocks noChangeArrowheads="1"/>
          </p:cNvSpPr>
          <p:nvPr/>
        </p:nvSpPr>
        <p:spPr bwMode="gray">
          <a:xfrm>
            <a:off x="1928455" y="3402281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bg1"/>
                </a:solidFill>
                <a:latin typeface="Arial" charset="0"/>
              </a:rPr>
              <a:t>3</a:t>
            </a:r>
          </a:p>
        </p:txBody>
      </p:sp>
      <p:sp>
        <p:nvSpPr>
          <p:cNvPr id="39" name="Text Box 268"/>
          <p:cNvSpPr txBox="1">
            <a:spLocks noChangeArrowheads="1"/>
          </p:cNvSpPr>
          <p:nvPr/>
        </p:nvSpPr>
        <p:spPr bwMode="gray">
          <a:xfrm>
            <a:off x="1928455" y="5100906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bg1"/>
                </a:solidFill>
                <a:latin typeface="Arial" charset="0"/>
              </a:rPr>
              <a:t>5</a:t>
            </a:r>
          </a:p>
        </p:txBody>
      </p:sp>
      <p:sp>
        <p:nvSpPr>
          <p:cNvPr id="40" name="Text Box 269"/>
          <p:cNvSpPr txBox="1">
            <a:spLocks noChangeArrowheads="1"/>
          </p:cNvSpPr>
          <p:nvPr/>
        </p:nvSpPr>
        <p:spPr bwMode="gray">
          <a:xfrm>
            <a:off x="3223855" y="2632344"/>
            <a:ext cx="1218282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Задачи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41" name="Text Box 270"/>
          <p:cNvSpPr txBox="1">
            <a:spLocks noChangeArrowheads="1"/>
          </p:cNvSpPr>
          <p:nvPr/>
        </p:nvSpPr>
        <p:spPr bwMode="gray">
          <a:xfrm>
            <a:off x="3223855" y="3472131"/>
            <a:ext cx="1739579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Принципы 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23" name="Text Box 270"/>
          <p:cNvSpPr txBox="1">
            <a:spLocks noChangeArrowheads="1"/>
          </p:cNvSpPr>
          <p:nvPr/>
        </p:nvSpPr>
        <p:spPr bwMode="gray">
          <a:xfrm>
            <a:off x="3286116" y="4214819"/>
            <a:ext cx="3500462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Фотографии работ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3024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Цель: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0" y="1628775"/>
            <a:ext cx="8928100" cy="417671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600" dirty="0" smtClean="0"/>
              <a:t>   Создание условий для раскрытия творческого </a:t>
            </a:r>
            <a:r>
              <a:rPr lang="ru-RU" sz="3600" dirty="0" smtClean="0"/>
              <a:t>потенциала, развитие уверенности в себе и укрепление стабильной самооценки </a:t>
            </a:r>
            <a:r>
              <a:rPr lang="ru-RU" sz="3600" dirty="0" smtClean="0"/>
              <a:t>детей.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32782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Задачи: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обеспечить </a:t>
            </a:r>
            <a:r>
              <a:rPr lang="ru-RU" sz="2400" dirty="0" smtClean="0"/>
              <a:t>благоприятную атмосферу для творчества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обогащать </a:t>
            </a:r>
            <a:r>
              <a:rPr lang="ru-RU" sz="2400" dirty="0" smtClean="0"/>
              <a:t>окружающий мир новыми предметами и стимулами с целью развития </a:t>
            </a:r>
            <a:r>
              <a:rPr lang="ru-RU" sz="2400" dirty="0" smtClean="0"/>
              <a:t>любознательности;</a:t>
            </a:r>
          </a:p>
          <a:p>
            <a:r>
              <a:rPr lang="ru-RU" sz="2400" dirty="0" smtClean="0"/>
              <a:t>обогащать </a:t>
            </a:r>
            <a:r>
              <a:rPr lang="ru-RU" sz="2400" dirty="0" smtClean="0"/>
              <a:t>фантазию и воображение </a:t>
            </a:r>
            <a:r>
              <a:rPr lang="ru-RU" sz="2400" dirty="0" smtClean="0"/>
              <a:t>детей;</a:t>
            </a:r>
          </a:p>
          <a:p>
            <a:r>
              <a:rPr lang="ru-RU" sz="2400" dirty="0" smtClean="0"/>
              <a:t>побуждать </a:t>
            </a:r>
            <a:r>
              <a:rPr lang="ru-RU" sz="2400" dirty="0" smtClean="0"/>
              <a:t>детей к совместному </a:t>
            </a:r>
            <a:r>
              <a:rPr lang="ru-RU" sz="2400" dirty="0" smtClean="0"/>
              <a:t>творчеству;</a:t>
            </a:r>
          </a:p>
          <a:p>
            <a:r>
              <a:rPr lang="ru-RU" sz="2400" dirty="0" smtClean="0"/>
              <a:t>воспитывать </a:t>
            </a:r>
            <a:r>
              <a:rPr lang="ru-RU" sz="2400" dirty="0" smtClean="0"/>
              <a:t>уважение к собственному труду и труду сверстников.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400859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Принцип </a:t>
            </a:r>
            <a:r>
              <a:rPr lang="ru-RU" dirty="0" smtClean="0"/>
              <a:t>интеграции;</a:t>
            </a:r>
          </a:p>
          <a:p>
            <a:r>
              <a:rPr lang="ru-RU" dirty="0" smtClean="0"/>
              <a:t>Принцип свободного творчества;</a:t>
            </a:r>
          </a:p>
          <a:p>
            <a:r>
              <a:rPr lang="ru-RU" dirty="0" smtClean="0"/>
              <a:t>Принцип </a:t>
            </a:r>
            <a:r>
              <a:rPr lang="ru-RU" dirty="0" smtClean="0"/>
              <a:t>взаимного сотрудничества и </a:t>
            </a:r>
            <a:r>
              <a:rPr lang="ru-RU" dirty="0" smtClean="0"/>
              <a:t>доброжелательности;</a:t>
            </a:r>
          </a:p>
          <a:p>
            <a:r>
              <a:rPr lang="ru-RU" dirty="0" smtClean="0"/>
              <a:t>Принцип постепенного осваивания новых техник.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Фотографии работ: </a:t>
            </a:r>
            <a:endParaRPr lang="ru-RU" dirty="0"/>
          </a:p>
        </p:txBody>
      </p:sp>
      <p:pic>
        <p:nvPicPr>
          <p:cNvPr id="1026" name="Picture 2" descr="https://sun7-8.userapi.com/s/v1/if2/Nf3hhkNaJ7Bxi9S5a_LcPqsSm0kdBha4O3aXdh1pCBM11rBb5stdUGfZLvuEw3-Grl8gIKwKblKndKB5NAEuGI4j.jpg?size=1280x960&amp;quality=95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1785926"/>
            <a:ext cx="4991100" cy="374332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Фотографии работ:</a:t>
            </a:r>
            <a:endParaRPr lang="ru-RU" dirty="0"/>
          </a:p>
        </p:txBody>
      </p:sp>
      <p:pic>
        <p:nvPicPr>
          <p:cNvPr id="24578" name="Picture 2" descr="https://sun9-38.userapi.com/s/v1/if2/85Sv2WGS9eDM8gDIuDcFQsR5k8-XGbcadJROfRPJTzUccPKujK-m_mJsk167VltezOc4ZlFQ0ep3chTuU1WypiZ1.jpg?size=1080x850&amp;quality=95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785926"/>
            <a:ext cx="5214974" cy="410437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Фотографии работ:</a:t>
            </a:r>
            <a:endParaRPr lang="ru-RU" dirty="0"/>
          </a:p>
        </p:txBody>
      </p:sp>
      <p:pic>
        <p:nvPicPr>
          <p:cNvPr id="22530" name="Picture 2" descr="https://sun9-12.userapi.com/s/v1/if2/oMT0e-IZ-kNUHKnDGl71oyKXQu6rEqZNrS1VJ7XbSBiTZ-YUFtSFhxzyU7fqeAWQwwiAm9LSovADPDrziOMuUaFY.jpg?size=1080x810&amp;quality=95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785926"/>
            <a:ext cx="5214974" cy="391123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Фотографии работ:</a:t>
            </a:r>
            <a:endParaRPr lang="ru-RU" dirty="0"/>
          </a:p>
        </p:txBody>
      </p:sp>
      <p:pic>
        <p:nvPicPr>
          <p:cNvPr id="23554" name="Picture 2" descr="https://sun9-80.userapi.com/s/v1/if2/aiKN14Zo9wx92CE0KYT3UXdnGyqgZ1uZp0kiT8hc0Jov1aetSQrnZzXtkyNWLhXmvmw3GPFzjcPgkbS-B5Sr93ux.jpg?size=1280x960&amp;quality=95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714488"/>
            <a:ext cx="5429287" cy="407196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Фотографии работ:</a:t>
            </a:r>
            <a:endParaRPr lang="ru-RU" dirty="0"/>
          </a:p>
        </p:txBody>
      </p:sp>
      <p:pic>
        <p:nvPicPr>
          <p:cNvPr id="5" name="Picture 2" descr="https://sun9-61.userapi.com/s/v1/if2/0ozgviig4sIFYODVmO-3bK-Nne2G5zCY0RrkKkF6rpj1PexLPS8MKeMRU_ri75WlOxPaJm-UK7p-gkWLjlnRXQ-A.jpg?size=1280x960&amp;quality=95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7887" y="1989138"/>
            <a:ext cx="4991100" cy="374332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Фотографии работ:</a:t>
            </a:r>
            <a:endParaRPr lang="ru-RU" dirty="0"/>
          </a:p>
        </p:txBody>
      </p:sp>
      <p:pic>
        <p:nvPicPr>
          <p:cNvPr id="5" name="Picture 2" descr="https://sun9-44.userapi.com/s/v1/if2/WIS2aqZ3VaN8fyEiqfWYBG7a0TvftMkt1FUiHO4a_fee7SDwiCzHEPPmSE34lXnLbc-TLSDEzqaEyNZy1V1E_vVb.jpg?size=810x1080&amp;quality=95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0499" b="6999"/>
          <a:stretch>
            <a:fillRect/>
          </a:stretch>
        </p:blipFill>
        <p:spPr bwMode="auto">
          <a:xfrm>
            <a:off x="2941967" y="1989138"/>
            <a:ext cx="3402940" cy="374332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87593"/>
            <a:ext cx="8892480" cy="4413043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e9bec9169244ef9426333fcd7de575e3ef4d78"/>
</p:tagLst>
</file>

<file path=ppt/theme/theme1.xml><?xml version="1.0" encoding="utf-8"?>
<a:theme xmlns:a="http://schemas.openxmlformats.org/drawingml/2006/main" name="Тема Office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1847</TotalTime>
  <Words>154</Words>
  <Application>Microsoft Office PowerPoint</Application>
  <PresentationFormat>Экран (4:3)</PresentationFormat>
  <Paragraphs>39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Творческая мастерская</vt:lpstr>
      <vt:lpstr>Заголовок слайда</vt:lpstr>
      <vt:lpstr>Цель:</vt:lpstr>
      <vt:lpstr>Задачи: </vt:lpstr>
      <vt:lpstr>Принципы:</vt:lpstr>
      <vt:lpstr>Фотографии работ: </vt:lpstr>
      <vt:lpstr>Фотографии работ:</vt:lpstr>
      <vt:lpstr>Фотографии работ:</vt:lpstr>
      <vt:lpstr>Фотографии работ:</vt:lpstr>
      <vt:lpstr>Фотографии работ:</vt:lpstr>
      <vt:lpstr>Фотографии работ:</vt:lpstr>
      <vt:lpstr>Спасибо за внимание!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Карандаши для рисования</dc:title>
  <dc:creator>obstinate</dc:creator>
  <dc:description>Шаблон презентации с сайта https://presentation-creation.ru/</dc:description>
  <cp:lastModifiedBy>Admin</cp:lastModifiedBy>
  <cp:revision>791</cp:revision>
  <dcterms:created xsi:type="dcterms:W3CDTF">2018-02-25T09:09:03Z</dcterms:created>
  <dcterms:modified xsi:type="dcterms:W3CDTF">2022-05-15T13:51:17Z</dcterms:modified>
</cp:coreProperties>
</file>